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Instrument Sans SemiBold"/>
      <p:regular r:id="rId19"/>
      <p:bold r:id="rId20"/>
      <p:italic r:id="rId21"/>
      <p:boldItalic r:id="rId22"/>
    </p:embeddedFont>
    <p:embeddedFont>
      <p:font typeface="Instrument Sans Medium"/>
      <p:regular r:id="rId23"/>
      <p:bold r:id="rId24"/>
      <p:italic r:id="rId25"/>
      <p:boldItalic r:id="rId26"/>
    </p:embeddedFont>
    <p:embeddedFont>
      <p:font typeface="Merriweather Medium"/>
      <p:regular r:id="rId27"/>
      <p:bold r:id="rId28"/>
      <p:italic r:id="rId29"/>
      <p:boldItalic r:id="rId30"/>
    </p:embeddedFont>
    <p:embeddedFont>
      <p:font typeface="Instrument Sans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strumentSans-regular.fntdata"/><Relationship Id="rId30" Type="http://schemas.openxmlformats.org/officeDocument/2006/relationships/font" Target="fonts/MerriweatherMedium-boldItalic.fntdata"/><Relationship Id="rId33" Type="http://schemas.openxmlformats.org/officeDocument/2006/relationships/font" Target="fonts/InstrumentSans-italic.fntdata"/><Relationship Id="rId32" Type="http://schemas.openxmlformats.org/officeDocument/2006/relationships/font" Target="fonts/InstrumentSans-bold.fntdata"/><Relationship Id="rId35" Type="http://schemas.openxmlformats.org/officeDocument/2006/relationships/font" Target="fonts/Merriweather-regular.fntdata"/><Relationship Id="rId34" Type="http://schemas.openxmlformats.org/officeDocument/2006/relationships/font" Target="fonts/InstrumentSans-boldItalic.fntdata"/><Relationship Id="rId37" Type="http://schemas.openxmlformats.org/officeDocument/2006/relationships/font" Target="fonts/Merriweather-italic.fntdata"/><Relationship Id="rId36" Type="http://schemas.openxmlformats.org/officeDocument/2006/relationships/font" Target="fonts/Merriweather-bold.fntdata"/><Relationship Id="rId38" Type="http://schemas.openxmlformats.org/officeDocument/2006/relationships/font" Target="fonts/Merriweather-boldItalic.fntdata"/><Relationship Id="rId20" Type="http://schemas.openxmlformats.org/officeDocument/2006/relationships/font" Target="fonts/InstrumentSansSemiBold-bold.fntdata"/><Relationship Id="rId22" Type="http://schemas.openxmlformats.org/officeDocument/2006/relationships/font" Target="fonts/InstrumentSansSemiBold-boldItalic.fntdata"/><Relationship Id="rId21" Type="http://schemas.openxmlformats.org/officeDocument/2006/relationships/font" Target="fonts/InstrumentSansSemiBold-italic.fntdata"/><Relationship Id="rId24" Type="http://schemas.openxmlformats.org/officeDocument/2006/relationships/font" Target="fonts/InstrumentSansMedium-bold.fntdata"/><Relationship Id="rId23" Type="http://schemas.openxmlformats.org/officeDocument/2006/relationships/font" Target="fonts/InstrumentSansMedium-regular.fntdata"/><Relationship Id="rId26" Type="http://schemas.openxmlformats.org/officeDocument/2006/relationships/font" Target="fonts/InstrumentSansMedium-boldItalic.fntdata"/><Relationship Id="rId25" Type="http://schemas.openxmlformats.org/officeDocument/2006/relationships/font" Target="fonts/InstrumentSansMedium-italic.fntdata"/><Relationship Id="rId28" Type="http://schemas.openxmlformats.org/officeDocument/2006/relationships/font" Target="fonts/MerriweatherMedium-bold.fntdata"/><Relationship Id="rId27" Type="http://schemas.openxmlformats.org/officeDocument/2006/relationships/font" Target="fonts/MerriweatherMedium-regular.fntdata"/><Relationship Id="rId29" Type="http://schemas.openxmlformats.org/officeDocument/2006/relationships/font" Target="fonts/Merriweather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nstrumentSans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af195d24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af195d24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af195d2482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af195d2482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f195d2482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af195d2482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af195d2482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af195d2482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af195d2482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af195d2482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af195d24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af195d24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f195d248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f195d248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af195d248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af195d248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af195d248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af195d248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f195d248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af195d248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f195d2482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af195d248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af195d2482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af195d2482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f195d248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af195d248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12" name="Google Shape;12;p2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13" name="Google Shape;13;p2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134" name="Google Shape;134;p11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6" name="Google Shape;136;p11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7" name="Google Shape;137;p1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141" name="Google Shape;141;p1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9" name="Google Shape;149;p13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" name="Google Shape;150;p1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13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162" name="Google Shape;162;p15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163" name="Google Shape;163;p15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170" name="Google Shape;170;p16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6" name="Google Shape;176;p16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7" name="Google Shape;177;p1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180" name="Google Shape;180;p1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17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5" name="Google Shape;185;p17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7" name="Google Shape;187;p17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9" name="Google Shape;189;p17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0" name="Google Shape;190;p17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2" name="Google Shape;192;p17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8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202" name="Google Shape;202;p18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3" name="Google Shape;203;p18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3" name="Google Shape;213;p1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19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16" name="Google Shape;216;p19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7" name="Google Shape;217;p19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19" name="Google Shape;219;p19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22" name="Google Shape;222;p19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3" name="Google Shape;223;p19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224" name="Google Shape;224;p19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8" name="Google Shape;228;p2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9" name="Google Shape;229;p2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0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5" name="Google Shape;235;p20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9" name="Google Shape;239;p20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0" name="Google Shape;240;p20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5" name="Google Shape;245;p20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6" name="Google Shape;246;p20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2" name="Google Shape;252;p21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3" name="Google Shape;253;p21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4" name="Google Shape;254;p21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5" name="Google Shape;255;p21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6" name="Google Shape;256;p21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7" name="Google Shape;257;p2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9" name="Google Shape;259;p21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0" name="Google Shape;260;p21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1" name="Google Shape;261;p21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2" name="Google Shape;262;p2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21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5" name="Google Shape;265;p21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66" name="Google Shape;266;p21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9" name="Google Shape;269;p22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0" name="Google Shape;270;p22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1" name="Google Shape;271;p2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2" name="Google Shape;272;p22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3" name="Google Shape;273;p22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4" name="Google Shape;274;p22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5" name="Google Shape;275;p2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6" name="Google Shape;276;p22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2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83" name="Google Shape;283;p2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2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7" name="Google Shape;287;p2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8" name="Google Shape;288;p24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9" name="Google Shape;289;p24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90" name="Google Shape;290;p2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2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4" name="Google Shape;294;p2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5" name="Google Shape;295;p25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6" name="Google Shape;296;p25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297" name="Google Shape;297;p25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98" name="Google Shape;298;p25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9" name="Google Shape;299;p25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25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25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02" name="Google Shape;302;p25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03" name="Google Shape;303;p25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26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6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309" name="Google Shape;309;p26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10" name="Google Shape;310;p26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1" name="Google Shape;311;p26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2" name="Google Shape;312;p26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13" name="Google Shape;313;p26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17" name="Google Shape;317;p27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7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27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20" name="Google Shape;320;p2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1" name="Google Shape;321;p27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2" name="Google Shape;322;p27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23" name="Google Shape;323;p27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27" name="Google Shape;327;p2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3" name="Google Shape;333;p28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5" name="Google Shape;335;p2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6" name="Google Shape;336;p28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9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0" name="Google Shape;340;p2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1" name="Google Shape;341;p29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2" name="Google Shape;342;p29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29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4" name="Google Shape;344;p29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5" name="Google Shape;345;p29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29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7" name="Google Shape;347;p29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8" name="Google Shape;348;p29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29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0" name="Google Shape;350;p29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1" name="Google Shape;351;p29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29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3" name="Google Shape;353;p29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4" name="Google Shape;354;p2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57" name="Google Shape;35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6" name="Google Shape;366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71" name="Google Shape;371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76" name="Google Shape;376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82" name="Google Shape;382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5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8" name="Google Shape;388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9" name="Google Shape;389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1" name="Google Shape;391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5" name="Google Shape;395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98" name="Google Shape;398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0" name="Google Shape;400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5" name="Google Shape;405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06" name="Google Shape;406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7" name="Google Shape;407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9" name="Google Shape;409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2" name="Google Shape;412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3" name="Google Shape;413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4" name="Google Shape;414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5" name="Google Shape;415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6" name="Google Shape;416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" name="Google Shape;417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2" name="Google Shape;422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8" name="Google Shape;42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0" name="Google Shape;430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3" name="Google Shape;433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6" name="Google Shape;436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8" name="Google Shape;43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9" name="Google Shape;439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0" name="Google Shape;440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1" name="Google Shape;441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6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7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4" name="Google Shape;84;p7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7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6" name="Google Shape;86;p7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" name="Google Shape;87;p7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8" name="Google Shape;88;p7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4" name="Google Shape;94;p7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5" name="Google Shape;95;p7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6" name="Google Shape;96;p7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9" name="Google Shape;99;p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8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4" name="Google Shape;104;p8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5" name="Google Shape;105;p8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7" name="Google Shape;107;p8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8" name="Google Shape;108;p8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9" name="Google Shape;109;p8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0" name="Google Shape;110;p8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" name="Google Shape;112;p8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3" name="Google Shape;113;p8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3" name="Google Shape;123;p9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7" name="Google Shape;127;p10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128" name="Google Shape;128;p10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29" name="Google Shape;129;p10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0" name="Google Shape;130;p10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1" name="Google Shape;131;p1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/>
          <p:nvPr/>
        </p:nvSpPr>
        <p:spPr>
          <a:xfrm>
            <a:off x="284700" y="4247400"/>
            <a:ext cx="1931700" cy="609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Vidhi A. Sharma </a:t>
            </a:r>
            <a:b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</a:b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Soham S. Deshkhaire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60" name="Google Shape;460;p51"/>
          <p:cNvSpPr/>
          <p:nvPr/>
        </p:nvSpPr>
        <p:spPr>
          <a:xfrm>
            <a:off x="2216400" y="4247400"/>
            <a:ext cx="3459900" cy="609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Boston University | AD699 Data Mining for Business Analytics | Fall 2025</a:t>
            </a:r>
            <a:endParaRPr sz="10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61" name="Google Shape;461;p51"/>
          <p:cNvSpPr txBox="1"/>
          <p:nvPr>
            <p:ph type="title"/>
          </p:nvPr>
        </p:nvSpPr>
        <p:spPr>
          <a:xfrm>
            <a:off x="291800" y="465200"/>
            <a:ext cx="5666400" cy="21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AIRBNB MARKET ANALYTICS-</a:t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ZURICH</a:t>
            </a: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0"/>
          <p:cNvSpPr txBox="1"/>
          <p:nvPr/>
        </p:nvSpPr>
        <p:spPr>
          <a:xfrm>
            <a:off x="185350" y="213225"/>
            <a:ext cx="84654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Merriweather"/>
                <a:ea typeface="Merriweather"/>
                <a:cs typeface="Merriweather"/>
                <a:sym typeface="Merriweather"/>
              </a:rPr>
              <a:t>NLP Model</a:t>
            </a:r>
            <a:endParaRPr b="1"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Goal: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 Predict price quartile using text features (DistilBERT).</a:t>
            </a:r>
            <a:endParaRPr b="1"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erriweather"/>
              <a:buChar char="●"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Accuracy: 37% (low but insightful).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●"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“Modern,” “central,” and “balcony” often signal high-priced listings.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●"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Words like “shared” or “budget” push towards lower quartiles.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41" name="Google Shape;5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825" y="1837850"/>
            <a:ext cx="5122351" cy="31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1"/>
          <p:cNvSpPr txBox="1"/>
          <p:nvPr/>
        </p:nvSpPr>
        <p:spPr>
          <a:xfrm>
            <a:off x="36275" y="0"/>
            <a:ext cx="80406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Merriweather"/>
                <a:ea typeface="Merriweather"/>
                <a:cs typeface="Merriweather"/>
                <a:sym typeface="Merriweather"/>
              </a:rPr>
              <a:t>Clustering &amp; Market Segments</a:t>
            </a:r>
            <a:endParaRPr b="1"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G</a:t>
            </a: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oal: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 Identify natural groupings in Zurich’s Airbnb listings.</a:t>
            </a:r>
            <a:endParaRPr b="1"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erriweather"/>
              <a:buChar char="●"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3 clusters identified: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○"/>
            </a:pPr>
            <a:r>
              <a:rPr i="1" lang="en" sz="1100">
                <a:latin typeface="Merriweather"/>
                <a:ea typeface="Merriweather"/>
                <a:cs typeface="Merriweather"/>
                <a:sym typeface="Merriweather"/>
              </a:rPr>
              <a:t>Luxury Central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 – high-priced, high-rated, low availability.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○"/>
            </a:pPr>
            <a:r>
              <a:rPr i="1" lang="en" sz="1100">
                <a:latin typeface="Merriweather"/>
                <a:ea typeface="Merriweather"/>
                <a:cs typeface="Merriweather"/>
                <a:sym typeface="Merriweather"/>
              </a:rPr>
              <a:t>Budget Suburb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 – affordable, high availability, outer areas.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○"/>
            </a:pPr>
            <a:r>
              <a:rPr i="1" lang="en" sz="1100">
                <a:latin typeface="Merriweather"/>
                <a:ea typeface="Merriweather"/>
                <a:cs typeface="Merriweather"/>
                <a:sym typeface="Merriweather"/>
              </a:rPr>
              <a:t>Balanced Comfort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 – mid-range, steady occupancy.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●"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Clusters align with Zurich’s geography: structured, expensive in the centre, mellow toward edges.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Clusters reveal Zurich’s core divided into three markets: luxury near the lake, affordable outer areas, and balanced mid-range listings.</a:t>
            </a:r>
            <a:br>
              <a:rPr lang="en" sz="1000">
                <a:latin typeface="Merriweather"/>
                <a:ea typeface="Merriweather"/>
                <a:cs typeface="Merriweather"/>
                <a:sym typeface="Merriweather"/>
              </a:rPr>
            </a:b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47" name="Google Shape;5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025" y="1899525"/>
            <a:ext cx="4520152" cy="31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2"/>
          <p:cNvSpPr txBox="1"/>
          <p:nvPr>
            <p:ph idx="1" type="body"/>
          </p:nvPr>
        </p:nvSpPr>
        <p:spPr>
          <a:xfrm>
            <a:off x="369900" y="1278325"/>
            <a:ext cx="8404200" cy="29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</a:t>
            </a:r>
            <a:b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This project analysed Zurich’s Airbnb listings to understand how pricing, language, and behaviour reflect market logic.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Insights</a:t>
            </a:r>
            <a:b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• Size and amenities, especially bathrooms, drive price more than ratings.</a:t>
            </a:r>
            <a:b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• Wi-Fi is nearly universal, setting a high baseline standard.</a:t>
            </a:r>
            <a:b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• Host responsiveness links to experience and pricing confidence.</a:t>
            </a:r>
            <a:b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• Text features like “modern” and “balcony” signal higher tiers.</a:t>
            </a:r>
            <a:b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• Clusters revealed three market groups: luxury central, balanced mid-range, and budget suburban.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Reflection</a:t>
            </a:r>
            <a:b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Zurich’s Airbnb market mirrors the city itself — precise, expensive, and quietly efficient.</a:t>
            </a:r>
            <a:endParaRPr b="1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553" name="Google Shape;553;p6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62"/>
          <p:cNvSpPr txBox="1"/>
          <p:nvPr/>
        </p:nvSpPr>
        <p:spPr>
          <a:xfrm>
            <a:off x="2087575" y="474750"/>
            <a:ext cx="508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3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/>
          <p:nvPr/>
        </p:nvSpPr>
        <p:spPr>
          <a:xfrm>
            <a:off x="1130700" y="3249775"/>
            <a:ext cx="2055000" cy="1323000"/>
          </a:xfrm>
          <a:prstGeom prst="roundRect">
            <a:avLst>
              <a:gd fmla="val 113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3484575" y="3249775"/>
            <a:ext cx="2055000" cy="1323000"/>
          </a:xfrm>
          <a:prstGeom prst="roundRect">
            <a:avLst>
              <a:gd fmla="val 102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68" name="Google Shape;468;p52"/>
          <p:cNvSpPr/>
          <p:nvPr/>
        </p:nvSpPr>
        <p:spPr>
          <a:xfrm>
            <a:off x="5838450" y="3249775"/>
            <a:ext cx="2055000" cy="1323000"/>
          </a:xfrm>
          <a:prstGeom prst="roundRect">
            <a:avLst>
              <a:gd fmla="val 100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69" name="Google Shape;469;p52"/>
          <p:cNvSpPr txBox="1"/>
          <p:nvPr>
            <p:ph idx="3" type="body"/>
          </p:nvPr>
        </p:nvSpPr>
        <p:spPr>
          <a:xfrm>
            <a:off x="1241900" y="327047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factors influence Airbnb pricing in Zurich?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0" name="Google Shape;470;p52"/>
          <p:cNvSpPr txBox="1"/>
          <p:nvPr>
            <p:ph idx="4" type="body"/>
          </p:nvPr>
        </p:nvSpPr>
        <p:spPr>
          <a:xfrm>
            <a:off x="3540175" y="327047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host or text features predict listing performance?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2"/>
          <p:cNvSpPr txBox="1"/>
          <p:nvPr>
            <p:ph idx="1" type="body"/>
          </p:nvPr>
        </p:nvSpPr>
        <p:spPr>
          <a:xfrm>
            <a:off x="5847100" y="3291175"/>
            <a:ext cx="18273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does the market segment by price and availability?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2" name="Google Shape;472;p5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52"/>
          <p:cNvSpPr txBox="1"/>
          <p:nvPr>
            <p:ph type="title"/>
          </p:nvPr>
        </p:nvSpPr>
        <p:spPr>
          <a:xfrm>
            <a:off x="230447" y="2254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474" name="Google Shape;474;p52"/>
          <p:cNvSpPr txBox="1"/>
          <p:nvPr/>
        </p:nvSpPr>
        <p:spPr>
          <a:xfrm>
            <a:off x="159025" y="870163"/>
            <a:ext cx="8817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Analyse Zurich’s Airbnb listings to understand pricing patterns, host behaviour, and linguistic cues using regression, classification, NLP, and clustering.</a:t>
            </a:r>
            <a:endParaRPr sz="11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75" name="Google Shape;475;p52"/>
          <p:cNvSpPr txBox="1"/>
          <p:nvPr/>
        </p:nvSpPr>
        <p:spPr>
          <a:xfrm>
            <a:off x="107250" y="1704775"/>
            <a:ext cx="41019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Dataset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2,534 listings, 75 variables (InsideAirbnb)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Focus on price, amenities, host data, and review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76" name="Google Shape;476;p52"/>
          <p:cNvSpPr txBox="1"/>
          <p:nvPr/>
        </p:nvSpPr>
        <p:spPr>
          <a:xfrm>
            <a:off x="3927600" y="2906010"/>
            <a:ext cx="12888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Questions: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/>
          <p:nvPr>
            <p:ph idx="3" type="body"/>
          </p:nvPr>
        </p:nvSpPr>
        <p:spPr>
          <a:xfrm>
            <a:off x="89250" y="48050"/>
            <a:ext cx="8671200" cy="50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 Overview</a:t>
            </a:r>
            <a:endParaRPr b="1" sz="1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Cleaning &amp; Preparation:</a:t>
            </a: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Dropped columns with &gt;80 % missing data</a:t>
            </a: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(</a:t>
            </a:r>
            <a:r>
              <a:rPr lang="en" sz="1100">
                <a:solidFill>
                  <a:srgbClr val="188038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calendar_updated</a:t>
            </a: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, </a:t>
            </a:r>
            <a:r>
              <a:rPr lang="en" sz="1100">
                <a:solidFill>
                  <a:srgbClr val="188038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id</a:t>
            </a: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)</a:t>
            </a: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Medium"/>
              <a:buChar char="●"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Imputed numeric gaps with median; filled text</a:t>
            </a: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with “Not provided”</a:t>
            </a: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Extracted numeric values from </a:t>
            </a:r>
            <a:r>
              <a:rPr lang="en" sz="1100">
                <a:solidFill>
                  <a:srgbClr val="188038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bathrooms_text</a:t>
            </a:r>
            <a:br>
              <a:rPr lang="en" sz="1100">
                <a:solidFill>
                  <a:srgbClr val="188038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100">
              <a:solidFill>
                <a:srgbClr val="188038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Medium"/>
              <a:buChar char="●"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Converted price to float (CHF)</a:t>
            </a: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Quick Insights</a:t>
            </a:r>
            <a:endParaRPr b="1" sz="1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 </a:t>
            </a:r>
            <a:endParaRPr sz="11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Outlier Note</a:t>
            </a:r>
            <a:b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Prices are right-skewed; most listings under 250 CHF with a few luxury outliers above 1000 CHF. These were kept to reflect true market spread.</a:t>
            </a:r>
            <a:endParaRPr sz="1100">
              <a:highlight>
                <a:schemeClr val="accent1"/>
              </a:highlight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482" name="Google Shape;482;p5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53"/>
          <p:cNvSpPr/>
          <p:nvPr/>
        </p:nvSpPr>
        <p:spPr>
          <a:xfrm>
            <a:off x="365150" y="3455000"/>
            <a:ext cx="1367700" cy="810000"/>
          </a:xfrm>
          <a:prstGeom prst="roundRect">
            <a:avLst>
              <a:gd fmla="val 113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Average price ≈ </a:t>
            </a:r>
            <a:r>
              <a:rPr b="1" lang="en" sz="1100"/>
              <a:t>273 CHF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84" name="Google Shape;484;p53"/>
          <p:cNvSpPr/>
          <p:nvPr/>
        </p:nvSpPr>
        <p:spPr>
          <a:xfrm>
            <a:off x="1898450" y="3455025"/>
            <a:ext cx="1367700" cy="810000"/>
          </a:xfrm>
          <a:prstGeom prst="roundRect">
            <a:avLst>
              <a:gd fmla="val 978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Highest district: </a:t>
            </a:r>
            <a:r>
              <a:rPr b="1" lang="en" sz="1100"/>
              <a:t>Lindenhof (≈540 CHF)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85" name="Google Shape;485;p53"/>
          <p:cNvSpPr/>
          <p:nvPr/>
        </p:nvSpPr>
        <p:spPr>
          <a:xfrm>
            <a:off x="3431750" y="3454975"/>
            <a:ext cx="1367700" cy="810000"/>
          </a:xfrm>
          <a:prstGeom prst="roundRect">
            <a:avLst>
              <a:gd fmla="val 978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Lowest district: </a:t>
            </a:r>
            <a:r>
              <a:rPr b="1" lang="en" sz="1100"/>
              <a:t>Langstrasse (≈190 CHF) 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86" name="Google Shape;486;p53"/>
          <p:cNvSpPr/>
          <p:nvPr/>
        </p:nvSpPr>
        <p:spPr>
          <a:xfrm>
            <a:off x="4965050" y="3454950"/>
            <a:ext cx="1367700" cy="810000"/>
          </a:xfrm>
          <a:prstGeom prst="roundRect">
            <a:avLst>
              <a:gd fmla="val 978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Average rating: </a:t>
            </a:r>
            <a:r>
              <a:rPr b="1" lang="en" sz="1100"/>
              <a:t>4.7 / 5 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487" name="Google Shape;48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6500" y="286200"/>
            <a:ext cx="5030949" cy="30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 txBox="1"/>
          <p:nvPr>
            <p:ph idx="1" type="body"/>
          </p:nvPr>
        </p:nvSpPr>
        <p:spPr>
          <a:xfrm>
            <a:off x="244625" y="3586125"/>
            <a:ext cx="7951200" cy="110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Geographic Trends</a:t>
            </a: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84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Medium"/>
              <a:buAutoNum type="arabicPeriod"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Listings cluster tightly around the lake and city centre.</a:t>
            </a: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Medium"/>
              <a:buAutoNum type="arabicPeriod"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Central neighbourhoods show high prices and limited availability.</a:t>
            </a: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Medium"/>
              <a:buAutoNum type="arabicPeriod"/>
            </a:pPr>
            <a:r>
              <a:rPr lang="en" sz="1100">
                <a:solidFill>
                  <a:srgbClr val="000000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Suburban listings are more dispersed with lower rates and longer stays.</a:t>
            </a:r>
            <a:endParaRPr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493" name="Google Shape;493;p5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26" y="807288"/>
            <a:ext cx="4190126" cy="26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775" y="807300"/>
            <a:ext cx="4434150" cy="264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4"/>
          <p:cNvSpPr txBox="1"/>
          <p:nvPr/>
        </p:nvSpPr>
        <p:spPr>
          <a:xfrm>
            <a:off x="1970175" y="202900"/>
            <a:ext cx="508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Visual Insights: Folium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idx="4" type="body"/>
          </p:nvPr>
        </p:nvSpPr>
        <p:spPr>
          <a:xfrm>
            <a:off x="287575" y="568650"/>
            <a:ext cx="8683800" cy="13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"/>
              <a:buChar char="●"/>
            </a:pPr>
            <a: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Violin plot: entire apartments cost the most, private rooms sit mid-range, shared rooms are lowest.</a:t>
            </a:r>
            <a:endParaRPr sz="1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"/>
              <a:buChar char="●"/>
            </a:pPr>
            <a: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Boxplot: central areas (City, Lindenhof, Rathaus) dominate the upper range.</a:t>
            </a:r>
            <a:endParaRPr sz="1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3" name="Google Shape;5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0" y="2067355"/>
            <a:ext cx="4437375" cy="275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67350"/>
            <a:ext cx="4437376" cy="27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5"/>
          <p:cNvSpPr txBox="1"/>
          <p:nvPr/>
        </p:nvSpPr>
        <p:spPr>
          <a:xfrm>
            <a:off x="3076075" y="196650"/>
            <a:ext cx="3106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Price and Property Type</a:t>
            </a:r>
            <a:endParaRPr sz="11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/>
          <p:nvPr/>
        </p:nvSpPr>
        <p:spPr>
          <a:xfrm>
            <a:off x="284900" y="2625375"/>
            <a:ext cx="20547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1" name="Google Shape;511;p56"/>
          <p:cNvSpPr txBox="1"/>
          <p:nvPr>
            <p:ph idx="1" type="body"/>
          </p:nvPr>
        </p:nvSpPr>
        <p:spPr>
          <a:xfrm>
            <a:off x="284700" y="3744300"/>
            <a:ext cx="8163000" cy="134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"/>
              <a:buChar char="●"/>
            </a:pPr>
            <a: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Correlation heatmap shows weak relationships among most variables.</a:t>
            </a:r>
            <a:b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"/>
              <a:buChar char="●"/>
            </a:pPr>
            <a: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Price shows a mild positive link with availability, suggesting expensive listings stay vacant longer.</a:t>
            </a:r>
            <a:endParaRPr sz="1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038" y="81775"/>
            <a:ext cx="547687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7"/>
          <p:cNvSpPr txBox="1"/>
          <p:nvPr/>
        </p:nvSpPr>
        <p:spPr>
          <a:xfrm>
            <a:off x="0" y="623300"/>
            <a:ext cx="5251500" cy="2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latin typeface="Merriweather Medium"/>
                <a:ea typeface="Merriweather Medium"/>
                <a:cs typeface="Merriweather Medium"/>
                <a:sym typeface="Merriweather Medium"/>
              </a:rPr>
              <a:t> </a:t>
            </a:r>
            <a:r>
              <a:rPr lang="en" sz="1600">
                <a:latin typeface="Merriweather Medium"/>
                <a:ea typeface="Merriweather Medium"/>
                <a:cs typeface="Merriweather Medium"/>
                <a:sym typeface="Merriweather Medium"/>
              </a:rPr>
              <a:t>Regression Model-Price Prediction</a:t>
            </a:r>
            <a:endParaRPr sz="16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  <a:t>Go</a:t>
            </a:r>
            <a:r>
              <a:rPr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  <a:t>al: Identify which features most strongly affect price.</a:t>
            </a:r>
            <a:endParaRPr sz="10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Merriweather Medium"/>
              <a:buChar char="●"/>
            </a:pPr>
            <a:r>
              <a:rPr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  <a:t>Top predictors: </a:t>
            </a:r>
            <a:r>
              <a:rPr i="1"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  <a:t>bathrooms</a:t>
            </a:r>
            <a:r>
              <a:rPr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  <a:t>, </a:t>
            </a:r>
            <a:r>
              <a:rPr i="1"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  <a:t>accommodates</a:t>
            </a:r>
            <a:r>
              <a:rPr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  <a:t>, </a:t>
            </a:r>
            <a:r>
              <a:rPr i="1"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  <a:t>bedrooms</a:t>
            </a:r>
            <a:br>
              <a:rPr i="1"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i="1" sz="10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erriweather Medium"/>
              <a:buChar char="●"/>
            </a:pPr>
            <a:r>
              <a:rPr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  <a:t>Model explains ~17% of price variation (R² = 0.17)</a:t>
            </a:r>
            <a:br>
              <a:rPr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0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erriweather Medium"/>
              <a:buChar char="●"/>
            </a:pPr>
            <a:r>
              <a:rPr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  <a:t>Each extra bathroom adds ~870 CHF to price.</a:t>
            </a:r>
            <a:br>
              <a:rPr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0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erriweather Medium"/>
              <a:buChar char="●"/>
            </a:pPr>
            <a:r>
              <a:rPr lang="en" sz="1000">
                <a:latin typeface="Merriweather Medium"/>
                <a:ea typeface="Merriweather Medium"/>
                <a:cs typeface="Merriweather Medium"/>
                <a:sym typeface="Merriweather Medium"/>
              </a:rPr>
              <a:t>Ratings had minimal impact.People pay for plumbing, not praise.</a:t>
            </a:r>
            <a:endParaRPr sz="1000"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19" name="Google Shape;5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475" y="623300"/>
            <a:ext cx="4358651" cy="32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idx="1" type="body"/>
          </p:nvPr>
        </p:nvSpPr>
        <p:spPr>
          <a:xfrm>
            <a:off x="536475" y="570150"/>
            <a:ext cx="7951200" cy="21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Goal:</a:t>
            </a:r>
            <a: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Prove model reliability beyond training data.</a:t>
            </a:r>
            <a:endParaRPr b="1" sz="1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"/>
              <a:buChar char="●"/>
            </a:pPr>
            <a: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RMSE: 156 CHF</a:t>
            </a:r>
            <a:b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"/>
              <a:buChar char="●"/>
            </a:pPr>
            <a: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Validation R²: 0.21</a:t>
            </a:r>
            <a:b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"/>
              <a:buChar char="●"/>
            </a:pPr>
            <a: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Model generalises well; performance is stable and realistic for Zurich’s varied market.</a:t>
            </a:r>
            <a:b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"/>
              <a:buChar char="●"/>
            </a:pPr>
            <a:r>
              <a:rPr lang="en" sz="11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Confirms that structural features drive pricing more than subjective factors.</a:t>
            </a:r>
            <a:endParaRPr sz="1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525" name="Google Shape;525;p5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58"/>
          <p:cNvSpPr txBox="1"/>
          <p:nvPr/>
        </p:nvSpPr>
        <p:spPr>
          <a:xfrm>
            <a:off x="1970175" y="194075"/>
            <a:ext cx="508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 Model Validation</a:t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27" name="Google Shape;5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675" y="2629350"/>
            <a:ext cx="4889599" cy="21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59"/>
          <p:cNvSpPr txBox="1"/>
          <p:nvPr/>
        </p:nvSpPr>
        <p:spPr>
          <a:xfrm>
            <a:off x="133375" y="286200"/>
            <a:ext cx="8279100" cy="3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Merriweather"/>
                <a:ea typeface="Merriweather"/>
                <a:cs typeface="Merriweather"/>
                <a:sym typeface="Merriweather"/>
              </a:rPr>
              <a:t>Classification Models</a:t>
            </a:r>
            <a:endParaRPr b="1"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KNN (Wi-Fi Prediction):</a:t>
            </a:r>
            <a:endParaRPr b="1"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erriweather"/>
              <a:buChar char="●"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Accuracy: 96% (k = 5)</a:t>
            </a:r>
            <a:br>
              <a:rPr lang="en" sz="1100">
                <a:latin typeface="Merriweather"/>
                <a:ea typeface="Merriweather"/>
                <a:cs typeface="Merriweather"/>
                <a:sym typeface="Merriweather"/>
              </a:rPr>
            </a:b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●"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Strong result shows Wi-Fi presence is nearly universal.</a:t>
            </a:r>
            <a:br>
              <a:rPr lang="en" sz="1100">
                <a:latin typeface="Merriweather"/>
                <a:ea typeface="Merriweather"/>
                <a:cs typeface="Merriweather"/>
                <a:sym typeface="Merriweather"/>
              </a:rPr>
            </a:b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Decision Tree (Host Response Time):</a:t>
            </a:r>
            <a:endParaRPr b="1"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erriweather"/>
              <a:buChar char="●"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Accuracy: 62%</a:t>
            </a:r>
            <a:br>
              <a:rPr lang="en" sz="1100">
                <a:latin typeface="Merriweather"/>
                <a:ea typeface="Merriweather"/>
                <a:cs typeface="Merriweather"/>
                <a:sym typeface="Merriweather"/>
              </a:rPr>
            </a:b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●"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Price and review count are key predictors.</a:t>
            </a:r>
            <a:br>
              <a:rPr lang="en" sz="1100">
                <a:latin typeface="Merriweather"/>
                <a:ea typeface="Merriweather"/>
                <a:cs typeface="Merriweather"/>
                <a:sym typeface="Merriweather"/>
              </a:rPr>
            </a:b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●"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New/mid-priced hosts reply faster; established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ones take longer.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34" name="Google Shape;5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625" y="2261475"/>
            <a:ext cx="4947351" cy="27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938" y="143200"/>
            <a:ext cx="3749074" cy="20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